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1818" autoAdjust="0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-624" y="-8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88373"/>
            <a:ext cx="7468553" cy="2493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Python Final Project: Nashville Traffic Accident Data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557169" y="465512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484852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1340287" y="5466993"/>
            <a:ext cx="2463879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endParaRPr lang="en-US" sz="2350" dirty="0"/>
          </a:p>
        </p:txBody>
      </p:sp>
      <p:pic>
        <p:nvPicPr>
          <p:cNvPr id="8" name="Picture 7" descr="ChatGPT Image May 7, 2025, 07_28_27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69" y="2785261"/>
            <a:ext cx="6520858" cy="503404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945130" y="176645"/>
            <a:ext cx="903946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Boxplot – Injuries by Collision Type</a:t>
            </a:r>
            <a:endParaRPr lang="en-US" sz="4400" dirty="0"/>
          </a:p>
        </p:txBody>
      </p:sp>
      <p:sp>
        <p:nvSpPr>
          <p:cNvPr id="5" name="Shape 2"/>
          <p:cNvSpPr/>
          <p:nvPr/>
        </p:nvSpPr>
        <p:spPr>
          <a:xfrm>
            <a:off x="837724" y="566189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615559" y="5744170"/>
            <a:ext cx="424088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Rear-End and Head-On Collisions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6239708"/>
            <a:ext cx="555009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Wider injury variability, indicating higher severity risk.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7464862" y="566189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8242697" y="5744170"/>
            <a:ext cx="433685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Sideswipes and Parking Collisions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8242697" y="6239708"/>
            <a:ext cx="555009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Generally result in fewer injuries and less severity.</a:t>
            </a:r>
            <a:endParaRPr lang="en-US" sz="1850" dirty="0"/>
          </a:p>
        </p:txBody>
      </p:sp>
      <p:pic>
        <p:nvPicPr>
          <p:cNvPr id="11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244" y="1235906"/>
            <a:ext cx="11487701" cy="4063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968" y="1223485"/>
            <a:ext cx="12079659" cy="526044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167761" y="176646"/>
            <a:ext cx="11610584" cy="862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Violin Plot – Injury Distribution by Weather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299204" y="7128840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2"/>
          <p:cNvSpPr/>
          <p:nvPr/>
        </p:nvSpPr>
        <p:spPr>
          <a:xfrm>
            <a:off x="1147968" y="72111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Fog, Snow, and Rain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147968" y="7706651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Higher injury variability and elevated injury counts.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7903604" y="7128840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8681439" y="72111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Clear Weather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8681439" y="7706651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Steady, lower injury ranges, indicating safer conditions.</a:t>
            </a: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2608118" y="0"/>
            <a:ext cx="950768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Line Plot – Monthly Accident Counts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2608118" y="530954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2"/>
          <p:cNvSpPr/>
          <p:nvPr/>
        </p:nvSpPr>
        <p:spPr>
          <a:xfrm>
            <a:off x="3385953" y="549611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Seasonal Trends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3382014" y="6068291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Winter months, especially Dec-Jan, show increased crashes.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6324124" y="684851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7101959" y="71177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COVID-19 Impact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101959" y="7614264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Accident counts declined notably during lockdowns.</a:t>
            </a:r>
            <a:endParaRPr lang="en-US" sz="185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4855" y="1135207"/>
            <a:ext cx="13397821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755" y="-9228"/>
            <a:ext cx="8177645" cy="823448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755" y="0"/>
            <a:ext cx="8177646" cy="801139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35082" y="249382"/>
            <a:ext cx="6099463" cy="1227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Bar Chart – Top 10 Collision Types</a:t>
            </a:r>
            <a:endParaRPr lang="en-US" sz="3850" dirty="0"/>
          </a:p>
        </p:txBody>
      </p:sp>
      <p:sp>
        <p:nvSpPr>
          <p:cNvPr id="5" name="Shape 1"/>
          <p:cNvSpPr/>
          <p:nvPr/>
        </p:nvSpPr>
        <p:spPr>
          <a:xfrm>
            <a:off x="811530" y="2178129"/>
            <a:ext cx="3729297" cy="1198245"/>
          </a:xfrm>
          <a:prstGeom prst="roundRect">
            <a:avLst>
              <a:gd name="adj" fmla="val 7314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2"/>
          <p:cNvSpPr/>
          <p:nvPr/>
        </p:nvSpPr>
        <p:spPr>
          <a:xfrm>
            <a:off x="1027748" y="2394347"/>
            <a:ext cx="2454950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Rear-End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1027748" y="2826306"/>
            <a:ext cx="7088505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Most frequent collision type.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811530" y="3584972"/>
            <a:ext cx="3874770" cy="1198245"/>
          </a:xfrm>
          <a:prstGeom prst="roundRect">
            <a:avLst>
              <a:gd name="adj" fmla="val 7314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1027748" y="3801189"/>
            <a:ext cx="2454950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Angle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1027748" y="4233148"/>
            <a:ext cx="7088505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Second most common crash category.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811530" y="4991814"/>
            <a:ext cx="3874770" cy="1198245"/>
          </a:xfrm>
          <a:prstGeom prst="roundRect">
            <a:avLst>
              <a:gd name="adj" fmla="val 7314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8"/>
          <p:cNvSpPr/>
          <p:nvPr/>
        </p:nvSpPr>
        <p:spPr>
          <a:xfrm>
            <a:off x="1027748" y="5208032"/>
            <a:ext cx="2454950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Sideswipe</a:t>
            </a:r>
            <a:endParaRPr lang="en-US" sz="1900" dirty="0"/>
          </a:p>
        </p:txBody>
      </p:sp>
      <p:sp>
        <p:nvSpPr>
          <p:cNvPr id="13" name="Text 9"/>
          <p:cNvSpPr/>
          <p:nvPr/>
        </p:nvSpPr>
        <p:spPr>
          <a:xfrm>
            <a:off x="1027748" y="5639991"/>
            <a:ext cx="7088505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Also prevalent in accident records.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811530" y="6398657"/>
            <a:ext cx="5423015" cy="1198245"/>
          </a:xfrm>
          <a:prstGeom prst="roundRect">
            <a:avLst>
              <a:gd name="adj" fmla="val 7314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1"/>
          <p:cNvSpPr/>
          <p:nvPr/>
        </p:nvSpPr>
        <p:spPr>
          <a:xfrm>
            <a:off x="1027748" y="6614874"/>
            <a:ext cx="2454950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Others</a:t>
            </a:r>
            <a:endParaRPr lang="en-US" sz="1900" dirty="0"/>
          </a:p>
        </p:txBody>
      </p:sp>
      <p:sp>
        <p:nvSpPr>
          <p:cNvPr id="16" name="Text 12"/>
          <p:cNvSpPr/>
          <p:nvPr/>
        </p:nvSpPr>
        <p:spPr>
          <a:xfrm>
            <a:off x="1027748" y="7046833"/>
            <a:ext cx="7088505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Remaining seven types collectively contribute to majority.</a:t>
            </a: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127" y="0"/>
            <a:ext cx="7689273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6992" y="145473"/>
            <a:ext cx="7533408" cy="808412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07789" y="145473"/>
            <a:ext cx="5313694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Pairplot – Severity Patterns (Injuries, Fatalities, Vehicles)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568464" y="3606522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2"/>
          <p:cNvSpPr/>
          <p:nvPr/>
        </p:nvSpPr>
        <p:spPr>
          <a:xfrm>
            <a:off x="1376243" y="3688794"/>
            <a:ext cx="305550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Clusters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307789" y="4184332"/>
            <a:ext cx="579167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Low injury/vehicle cases group together, showing common outcomes.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568464" y="542913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1376243" y="5511403"/>
            <a:ext cx="393608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Isolated High Severity Events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2200" dirty="0">
              <a:solidFill>
                <a:srgbClr val="272525"/>
              </a:solidFill>
              <a:latin typeface="Source Serif Pro Semi Bold" pitchFamily="34" charset="0"/>
              <a:ea typeface="Source Serif Pro Semi Bold" pitchFamily="34" charset="-122"/>
            </a:endParaRPr>
          </a:p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307789" y="6006941"/>
            <a:ext cx="7998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High injury-fatality crashes often relate to hit-and-run scenarios.</a:t>
            </a:r>
            <a:endParaRPr lang="en-US" sz="18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57" y="1433945"/>
            <a:ext cx="13107000" cy="498763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249382"/>
            <a:ext cx="1251870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Line Chart – Cumulative Accidents by Day of Year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837724" y="6852449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2"/>
          <p:cNvSpPr/>
          <p:nvPr/>
        </p:nvSpPr>
        <p:spPr>
          <a:xfrm>
            <a:off x="1615559" y="6934721"/>
            <a:ext cx="333375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Consistent Yearly Patterns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615559" y="7430259"/>
            <a:ext cx="55500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Accidents accumulate similarly each year, peaking mid-year.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8015585" y="6925186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8793420" y="70074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Forecasting Use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8793420" y="7502996"/>
            <a:ext cx="555009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Supports long-term seasonal crash risk prediction.</a:t>
            </a:r>
            <a:endParaRPr lang="en-US" sz="18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64" y="1802888"/>
            <a:ext cx="13636864" cy="422383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475509" y="394856"/>
            <a:ext cx="12552219" cy="1408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Bar Chart – Hit-and-Run Rate by Collision Type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6313733" y="6375062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2"/>
          <p:cNvSpPr/>
          <p:nvPr/>
        </p:nvSpPr>
        <p:spPr>
          <a:xfrm>
            <a:off x="7091568" y="6457334"/>
            <a:ext cx="439590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Sideswipe and Rear-End Collisions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91568" y="6952872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Highest association with fleeing drivers in hit-and-run incidents.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390863" y="705610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1168698" y="713837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Law Enforcement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168698" y="7633914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can guide enforcement focus to reduce hit-and-run rates.</a:t>
            </a:r>
            <a:endParaRPr lang="en-US" sz="18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004" y="10349346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972" y="883227"/>
            <a:ext cx="13422106" cy="368877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656549" y="187036"/>
            <a:ext cx="12674529" cy="1227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Bar Chart – Accidents by Day of Week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131136" y="4724336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2"/>
          <p:cNvSpPr/>
          <p:nvPr/>
        </p:nvSpPr>
        <p:spPr>
          <a:xfrm>
            <a:off x="908971" y="4806608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Peak Days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908971" y="5302146"/>
            <a:ext cx="28068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Friday and Saturday have the highest accident volumes.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3994292" y="4703554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4772127" y="4785826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Lowest Day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4772127" y="5281364"/>
            <a:ext cx="28068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Sunday records the fewest crashes, suggesting lighter traffic.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131136" y="6524720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8"/>
          <p:cNvSpPr/>
          <p:nvPr/>
        </p:nvSpPr>
        <p:spPr>
          <a:xfrm>
            <a:off x="908971" y="66069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Implications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908971" y="7102530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Weekend traffic policies could focus on high-risk days.</a:t>
            </a:r>
            <a:endParaRPr lang="en-US" sz="18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04" y="602673"/>
            <a:ext cx="6205505" cy="580851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398327" y="145473"/>
            <a:ext cx="723207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Boxplot – Injuries by Weather (Top 8 Conditions)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7165795" y="280055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2"/>
          <p:cNvSpPr/>
          <p:nvPr/>
        </p:nvSpPr>
        <p:spPr>
          <a:xfrm>
            <a:off x="7943630" y="2882830"/>
            <a:ext cx="333565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Foggy and Snowy Weather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943630" y="3378368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Lead to wider injury value spread and higher risk.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7165795" y="4240142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7943630" y="432241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Weather Alerts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943630" y="4817953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Highlight importance of alert systems during severe conditions.</a:t>
            </a:r>
            <a:endParaRPr lang="en-US" sz="18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136" y="1278082"/>
            <a:ext cx="12697691" cy="363805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870364" y="353291"/>
            <a:ext cx="9892145" cy="716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Word Cloud – Harmful Descriptions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3019814" y="5496791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Font typeface="Arial" pitchFamily="34" charset="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Text-based visualization reveals common injury causes in crashes. </a:t>
            </a:r>
          </a:p>
          <a:p>
            <a:pPr marL="0" indent="0" algn="l">
              <a:lnSpc>
                <a:spcPts val="3000"/>
              </a:lnSpc>
              <a:buFont typeface="Arial" pitchFamily="34" charset="0"/>
              <a:buChar char="•"/>
            </a:pPr>
            <a:endParaRPr lang="en-US" sz="1850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3000"/>
              </a:lnSpc>
              <a:buFont typeface="Arial" pitchFamily="34" charset="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Frequent phrases include </a:t>
            </a: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rear-end</a:t>
            </a: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intersection</a:t>
            </a: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and </a:t>
            </a: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failure to yield</a:t>
            </a: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</a:p>
          <a:p>
            <a:pPr marL="0" indent="0" algn="l">
              <a:lnSpc>
                <a:spcPts val="3000"/>
              </a:lnSpc>
              <a:buFont typeface="Arial" pitchFamily="34" charset="0"/>
              <a:buChar char="•"/>
            </a:pPr>
            <a:endParaRPr lang="en-US" sz="1850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3000"/>
              </a:lnSpc>
              <a:buFont typeface="Arial" pitchFamily="34" charset="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This aids labeling and NLP pattern identification in traffic safety data.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47054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Abstract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533531"/>
            <a:ext cx="7468553" cy="876895"/>
          </a:xfrm>
          <a:prstGeom prst="roundRect">
            <a:avLst>
              <a:gd name="adj" fmla="val 11465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84659" y="2780467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Analyzed 1M+ Nashville traffic records (2018–2024)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837724" y="3649742"/>
            <a:ext cx="7468553" cy="876895"/>
          </a:xfrm>
          <a:prstGeom prst="roundRect">
            <a:avLst>
              <a:gd name="adj" fmla="val 11465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084659" y="3896678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Python EDA revealed risk patterns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37724" y="4765953"/>
            <a:ext cx="7468553" cy="876895"/>
          </a:xfrm>
          <a:prstGeom prst="roundRect">
            <a:avLst>
              <a:gd name="adj" fmla="val 11465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84659" y="5012888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15 charts exposing crash timing, severity, locations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882164"/>
            <a:ext cx="7468553" cy="876895"/>
          </a:xfrm>
          <a:prstGeom prst="roundRect">
            <a:avLst>
              <a:gd name="adj" fmla="val 11465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84659" y="6129099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Policy recommendations and future extensions</a:t>
            </a:r>
            <a:endParaRPr lang="en-US" sz="18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38858" y="394855"/>
            <a:ext cx="7773114" cy="457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40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Bar Chart – Top 10 Precincts by Accident Count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726" y="988829"/>
            <a:ext cx="12876027" cy="39234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409724"/>
            <a:ext cx="183046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8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Key Findings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837724" y="5793938"/>
            <a:ext cx="6287691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Downtown Nashville leads in accident count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837724" y="6159579"/>
            <a:ext cx="6287691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Major intersections are frequent crash sites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837724" y="6525220"/>
            <a:ext cx="6287691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supports targeted safety interventions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512606" y="5409724"/>
            <a:ext cx="183046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8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Implications</a:t>
            </a:r>
          </a:p>
          <a:p>
            <a:pPr marL="0" indent="0" algn="l">
              <a:lnSpc>
                <a:spcPts val="1800"/>
              </a:lnSpc>
              <a:buNone/>
            </a:pPr>
            <a:endParaRPr lang="en-US" sz="2800" dirty="0">
              <a:solidFill>
                <a:srgbClr val="D73AD7"/>
              </a:solidFill>
              <a:latin typeface="Source Serif Pro Semi Bold" pitchFamily="34" charset="0"/>
              <a:ea typeface="Source Serif Pro Semi Bold" pitchFamily="34" charset="-122"/>
              <a:cs typeface="Source Serif Pro Semi Bold" pitchFamily="34" charset="-120"/>
            </a:endParaRPr>
          </a:p>
          <a:p>
            <a:pPr>
              <a:lnSpc>
                <a:spcPts val="1800"/>
              </a:lnSpc>
              <a:buFont typeface="Wingdings" pitchFamily="2" charset="2"/>
              <a:buChar char="§"/>
            </a:pPr>
            <a:r>
              <a:rPr lang="en-US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Resource allocation can focus on high-risk precincts for prevention.</a:t>
            </a:r>
            <a:endParaRPr lang="en-US" dirty="0"/>
          </a:p>
          <a:p>
            <a:pPr marL="0" indent="0" algn="l">
              <a:lnSpc>
                <a:spcPts val="1800"/>
              </a:lnSpc>
              <a:buNone/>
            </a:pP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 flipH="1">
            <a:off x="6686212" y="6105167"/>
            <a:ext cx="6189816" cy="1393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2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04" y="966354"/>
            <a:ext cx="9281214" cy="676448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963882" y="0"/>
            <a:ext cx="10442863" cy="8104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0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Line Chart – Collision Count Over Time</a:t>
            </a:r>
            <a:endParaRPr lang="en-US" sz="4000" dirty="0"/>
          </a:p>
        </p:txBody>
      </p:sp>
      <p:sp>
        <p:nvSpPr>
          <p:cNvPr id="5" name="Shape 1"/>
          <p:cNvSpPr/>
          <p:nvPr/>
        </p:nvSpPr>
        <p:spPr>
          <a:xfrm>
            <a:off x="10225461" y="1298864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2"/>
          <p:cNvSpPr/>
          <p:nvPr/>
        </p:nvSpPr>
        <p:spPr>
          <a:xfrm>
            <a:off x="11003296" y="1341846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Peak Times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1003296" y="1837384"/>
            <a:ext cx="28068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Evenings 5-9 PM have the most crashes on weekdays.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10208062" y="3415070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10985897" y="3497342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Weekday Trends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985897" y="3992880"/>
            <a:ext cx="28068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Friday peaks near 9 PM, indicating heightened risk.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10225461" y="5133380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8"/>
          <p:cNvSpPr/>
          <p:nvPr/>
        </p:nvSpPr>
        <p:spPr>
          <a:xfrm>
            <a:off x="11003296" y="52156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Weekend Patterns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0985897" y="5818909"/>
            <a:ext cx="2973034" cy="1490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Crashes spread over early mornings and late nights on Saturdays and Sundays.</a:t>
            </a:r>
            <a:endParaRPr lang="en-US" sz="18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22" y="1455398"/>
            <a:ext cx="7836759" cy="659755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254827" y="166256"/>
            <a:ext cx="11537850" cy="810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0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Precision-Recall Curve for Model Comparison</a:t>
            </a:r>
            <a:endParaRPr lang="en-US" sz="4000" dirty="0"/>
          </a:p>
        </p:txBody>
      </p:sp>
      <p:sp>
        <p:nvSpPr>
          <p:cNvPr id="5" name="Shape 1"/>
          <p:cNvSpPr/>
          <p:nvPr/>
        </p:nvSpPr>
        <p:spPr>
          <a:xfrm>
            <a:off x="9931122" y="1176619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2"/>
          <p:cNvSpPr/>
          <p:nvPr/>
        </p:nvSpPr>
        <p:spPr>
          <a:xfrm>
            <a:off x="10178058" y="14553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Logistic Regression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178058" y="1929170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Baseline performance for comparison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10178058" y="3314700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10424993" y="35616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Decision Tree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424993" y="4057174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Moderate precision and recall balance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8443870" y="5748754"/>
            <a:ext cx="5984320" cy="1372433"/>
          </a:xfrm>
          <a:prstGeom prst="roundRect">
            <a:avLst>
              <a:gd name="adj" fmla="val 7326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8"/>
          <p:cNvSpPr/>
          <p:nvPr/>
        </p:nvSpPr>
        <p:spPr>
          <a:xfrm>
            <a:off x="8571148" y="5995690"/>
            <a:ext cx="225652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Random Forest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8571148" y="6491228"/>
            <a:ext cx="558859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Best performer with Average Precision (AP) = 0.63</a:t>
            </a:r>
            <a:endParaRPr lang="en-US" sz="18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93988" y="332509"/>
            <a:ext cx="5411748" cy="457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40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Severity Distribution by Weather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118" y="1158196"/>
            <a:ext cx="11149446" cy="428663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807869"/>
            <a:ext cx="183046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Observations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37724" y="6192083"/>
            <a:ext cx="6287691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Clear weather has highest accident frequency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837724" y="6495455"/>
            <a:ext cx="6287691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Weather impacts injury and fatality severity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837724" y="6798826"/>
            <a:ext cx="6287691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Key for informing traffic safety policies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512606" y="5807869"/>
            <a:ext cx="183046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Real-World Impact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7512606" y="6192083"/>
            <a:ext cx="6287691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Understanding environmental factors improves public safety</a:t>
            </a:r>
            <a:r>
              <a:rPr lang="en-US" sz="12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2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82403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Key Insights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88702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101959" y="2969300"/>
            <a:ext cx="28068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Dominant Crash Types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01959" y="3816787"/>
            <a:ext cx="28068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Rear-end and angle collisions are most frequent.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208062" y="288702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985897" y="2969300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Weather Influence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85897" y="3464838"/>
            <a:ext cx="28068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Clear weather leads to high accident counts.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444609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101959" y="55268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Risk Periods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101959" y="6022419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Weekends and peak commute hours are most dangerous.</a:t>
            </a:r>
            <a:endParaRPr lang="en-US" sz="18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5448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Recommendations for Safety Improvements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321487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862524" y="332148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Deploy Patrols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862524" y="3817025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Focus on 7–9 AM and 4–7 PM peak hours.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683097" y="4439364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221498" y="44393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Install Cameras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221498" y="4934903"/>
            <a:ext cx="65711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Equip top 10 accident hotspots with surveillance.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042190" y="5557242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580590" y="555724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Increase Awareness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580590" y="6052780"/>
            <a:ext cx="62120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Educate drivers on risks in good weather conditions.</a:t>
            </a:r>
            <a:endParaRPr lang="en-US" sz="18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428869"/>
            <a:ext cx="736175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Future Scope in Data Science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2491859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79913" y="27311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Risk Prediction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879913" y="3226713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Train machine learning models to forecast accidents.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3928110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79913" y="416742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API Integration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879913" y="4662964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Combine weather and traffic data for robust analysis.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124" y="5364361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79913" y="5603677"/>
            <a:ext cx="296382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Interactive Dashboards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879913" y="6099215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Folium and Leaflet for spatial crash data visualization.</a:t>
            </a:r>
            <a:endParaRPr lang="en-US" sz="18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92500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References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98799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Nashville Open Data Portal: primary data source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445472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Python libraries: Pandas, Seaborn, Matplotlib for analysis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492144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NSS Blog and GitHub Crash Projects: additional research</a:t>
            </a:r>
            <a:endParaRPr lang="en-US" sz="18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877145"/>
            <a:ext cx="757689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GitHub Repository &amp; QR Code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15551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Access full notebook, code, and visualizations here: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75392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415551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Scan the QR code to explore the project instantly.</a:t>
            </a:r>
            <a:endParaRPr lang="en-US" sz="1850" dirty="0"/>
          </a:p>
        </p:txBody>
      </p:sp>
      <p:pic>
        <p:nvPicPr>
          <p:cNvPr id="7" name="Picture 6" descr="A qr code with black squares&#10;&#10;AI-generated content may be incorrect.">
            <a:extLst>
              <a:ext uri="{FF2B5EF4-FFF2-40B4-BE49-F238E27FC236}">
                <a16:creationId xmlns="" xmlns:a16="http://schemas.microsoft.com/office/drawing/2014/main" id="{141213E0-1129-102C-4C67-B88EC0011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9036" y="4951982"/>
            <a:ext cx="2113006" cy="194871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3158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Agenda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41434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Introduction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288107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2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Dataset Overview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34779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3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Preprocessing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381452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4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Literature Review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428124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5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Methodology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474797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6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Results (Charts)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521469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7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Key Insights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837724" y="568142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8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Recommendations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837724" y="614814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9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Future Scope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837724" y="661487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10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References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19158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Introduction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25457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615559" y="3336846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Traffic Effects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3832384"/>
            <a:ext cx="280689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Costs lives and resources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721662" y="325457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499497" y="3336846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Context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99497" y="3832384"/>
            <a:ext cx="28068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Nashville's rapid growth demands smarter insights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077182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615559" y="515945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Goal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615559" y="5654993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Uncover accident patterns using data science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0120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Dataset Overview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3035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Source &amp; Time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89477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Nashville Open Data Portal, Jan 2018 – Apr 2024 (~1M records)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3035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Key Fields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389477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Date &amp; Time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Collision Type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4828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Weather Conditions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52949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Location Coordinates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576167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Injuries Count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4345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Preprocessing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00644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101959" y="20887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01959" y="2584252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Dropped rows with null essential fields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324124" y="3446026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101959" y="35282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01959" y="4023836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Extracted Hour, Weekday, Month from timestamps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488561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101959" y="49678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 Refinement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101959" y="5463421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Grouped collision types; filtered erroneous GPS data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6324124" y="6325195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7101959" y="64074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Injury Calculation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6903006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Computed total injuries per accident record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Literature Review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Commute Risks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High crash probability during commute times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4230053" y="3788093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Weather Paradox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30053" y="4379357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More crashes under clear weather despite good conditions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22381" y="3788093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Severe Conditions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22381" y="4379357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Fog and snow cause fewer but more severe crashes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1014710" y="3788093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Spatial Analysis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4710" y="4379357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Geospatial clustering effectively identifies hotspots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0642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Methodology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969419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376124" y="296941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Tools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76124" y="3464957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Python, Pandas, Seaborn, Matplotlib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196697" y="4087297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735098" y="40872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Process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735098" y="4582835"/>
            <a:ext cx="65711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Load → Clean → Feature Engineer → Chart → Summarize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555790" y="5205174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2094190" y="520517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Charts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094190" y="5700712"/>
            <a:ext cx="62120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Produced 15 charts across time, location, severity, type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679"/>
            <a:ext cx="7647709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680"/>
            <a:ext cx="7647709" cy="789117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34845" y="187036"/>
            <a:ext cx="5663045" cy="1748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Correlation Heatmap of Numeric Features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7813964" y="3828455"/>
            <a:ext cx="669174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heatmap highlights correlations among numeric features.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7813964" y="4480679"/>
            <a:ext cx="669174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Number of vehicles</a:t>
            </a: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shows the strongest link to </a:t>
            </a: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injuries</a:t>
            </a: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7813964" y="5132903"/>
            <a:ext cx="597871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Fatalities have weaker, less clear correlation patterns.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7813964" y="5785128"/>
            <a:ext cx="597871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Insights guide feature selection for predictive modeling.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934</Words>
  <Application>Microsoft Macintosh PowerPoint</Application>
  <PresentationFormat>Custom</PresentationFormat>
  <Paragraphs>205</Paragraphs>
  <Slides>28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Lenovo</cp:lastModifiedBy>
  <cp:revision>6</cp:revision>
  <dcterms:created xsi:type="dcterms:W3CDTF">2025-05-05T01:18:50Z</dcterms:created>
  <dcterms:modified xsi:type="dcterms:W3CDTF">2025-05-07T23:29:17Z</dcterms:modified>
</cp:coreProperties>
</file>